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2" r:id="rId3"/>
    <p:sldId id="257" r:id="rId4"/>
    <p:sldId id="258" r:id="rId5"/>
    <p:sldId id="259" r:id="rId6"/>
    <p:sldId id="262" r:id="rId7"/>
    <p:sldId id="260" r:id="rId8"/>
    <p:sldId id="261" r:id="rId9"/>
    <p:sldId id="263" r:id="rId10"/>
    <p:sldId id="265" r:id="rId11"/>
    <p:sldId id="264" r:id="rId12"/>
    <p:sldId id="267" r:id="rId13"/>
    <p:sldId id="271" r:id="rId14"/>
    <p:sldId id="270" r:id="rId15"/>
    <p:sldId id="269" r:id="rId1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50" autoAdjust="0"/>
    <p:restoredTop sz="94660"/>
  </p:normalViewPr>
  <p:slideViewPr>
    <p:cSldViewPr snapToGrid="0">
      <p:cViewPr varScale="1">
        <p:scale>
          <a:sx n="101" d="100"/>
          <a:sy n="101" d="100"/>
        </p:scale>
        <p:origin x="12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DF05B6A4-3200-4C32-ABC2-86283A8650C6}" type="datetimeFigureOut">
              <a:rPr lang="es-MX" smtClean="0"/>
              <a:t>07/11/2018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97682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05B6A4-3200-4C32-ABC2-86283A8650C6}" type="datetimeFigureOut">
              <a:rPr lang="es-MX" smtClean="0"/>
              <a:t>07/11/2018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197026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05B6A4-3200-4C32-ABC2-86283A8650C6}" type="datetimeFigureOut">
              <a:rPr lang="es-MX" smtClean="0"/>
              <a:t>07/11/2018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9227850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DF05B6A4-3200-4C32-ABC2-86283A8650C6}" type="datetimeFigureOut">
              <a:rPr lang="es-MX" smtClean="0"/>
              <a:t>07/11/2018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511300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DF05B6A4-3200-4C32-ABC2-86283A8650C6}" type="datetimeFigureOut">
              <a:rPr lang="es-MX" smtClean="0"/>
              <a:t>07/11/2018</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641792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DF05B6A4-3200-4C32-ABC2-86283A8650C6}" type="datetimeFigureOut">
              <a:rPr lang="es-MX" smtClean="0"/>
              <a:t>07/11/2018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01340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DF05B6A4-3200-4C32-ABC2-86283A8650C6}" type="datetimeFigureOut">
              <a:rPr lang="es-MX" smtClean="0"/>
              <a:t>07/11/2018</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296271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DF05B6A4-3200-4C32-ABC2-86283A8650C6}" type="datetimeFigureOut">
              <a:rPr lang="es-MX" smtClean="0"/>
              <a:t>07/11/2018</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153702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F05B6A4-3200-4C32-ABC2-86283A8650C6}" type="datetimeFigureOut">
              <a:rPr lang="es-MX" smtClean="0"/>
              <a:t>07/11/2018</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293579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05B6A4-3200-4C32-ABC2-86283A8650C6}" type="datetimeFigureOut">
              <a:rPr lang="es-MX" smtClean="0"/>
              <a:t>07/11/2018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652143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DF05B6A4-3200-4C32-ABC2-86283A8650C6}" type="datetimeFigureOut">
              <a:rPr lang="es-MX" smtClean="0"/>
              <a:t>07/11/2018</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AE40F90D-3D65-4373-848C-479E38EDFC27}" type="slidenum">
              <a:rPr lang="es-MX" smtClean="0"/>
              <a:t>‹Nº›</a:t>
            </a:fld>
            <a:endParaRPr lang="es-MX"/>
          </a:p>
        </p:txBody>
      </p:sp>
    </p:spTree>
    <p:extLst>
      <p:ext uri="{BB962C8B-B14F-4D97-AF65-F5344CB8AC3E}">
        <p14:creationId xmlns:p14="http://schemas.microsoft.com/office/powerpoint/2010/main" val="374290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5B6A4-3200-4C32-ABC2-86283A8650C6}" type="datetimeFigureOut">
              <a:rPr lang="es-MX" smtClean="0"/>
              <a:t>07/11/2018</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40F90D-3D65-4373-848C-479E38EDFC27}" type="slidenum">
              <a:rPr lang="es-MX" smtClean="0"/>
              <a:t>‹Nº›</a:t>
            </a:fld>
            <a:endParaRPr lang="es-MX"/>
          </a:p>
        </p:txBody>
      </p:sp>
    </p:spTree>
    <p:extLst>
      <p:ext uri="{BB962C8B-B14F-4D97-AF65-F5344CB8AC3E}">
        <p14:creationId xmlns:p14="http://schemas.microsoft.com/office/powerpoint/2010/main" val="188648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a:bodyPr>
          <a:lstStyle/>
          <a:p>
            <a:r>
              <a:rPr lang="es-MX" sz="5400" b="0" i="0" u="none" strike="noStrike" baseline="0" dirty="0" smtClean="0">
                <a:latin typeface="Arial Narrow" panose="020B0606020202030204" pitchFamily="34" charset="0"/>
              </a:rPr>
              <a:t>Lineamientos generales</a:t>
            </a:r>
            <a:br>
              <a:rPr lang="es-MX" sz="5400" b="0" i="0" u="none" strike="noStrike" baseline="0" dirty="0" smtClean="0">
                <a:latin typeface="Arial Narrow" panose="020B0606020202030204" pitchFamily="34" charset="0"/>
              </a:rPr>
            </a:br>
            <a:r>
              <a:rPr lang="es-MX" sz="5400" b="0" i="0" u="none" strike="noStrike" baseline="0" dirty="0" smtClean="0">
                <a:latin typeface="Arial Narrow" panose="020B0606020202030204" pitchFamily="34" charset="0"/>
              </a:rPr>
              <a:t>para la integración del </a:t>
            </a:r>
            <a:r>
              <a:rPr lang="es-MX" sz="5400" b="1" i="0" u="none" strike="noStrike" baseline="0" dirty="0" smtClean="0">
                <a:latin typeface="Arial Narrow" panose="020B0606020202030204" pitchFamily="34" charset="0"/>
              </a:rPr>
              <a:t>P3e</a:t>
            </a:r>
            <a:endParaRPr lang="es-MX" sz="5400" dirty="0">
              <a:latin typeface="Arial Narrow" panose="020B0606020202030204" pitchFamily="34" charset="0"/>
            </a:endParaRPr>
          </a:p>
        </p:txBody>
      </p:sp>
    </p:spTree>
    <p:extLst>
      <p:ext uri="{BB962C8B-B14F-4D97-AF65-F5344CB8AC3E}">
        <p14:creationId xmlns:p14="http://schemas.microsoft.com/office/powerpoint/2010/main" val="3866856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681" t="1111" r="8681" b="8334"/>
          <a:stretch/>
        </p:blipFill>
        <p:spPr>
          <a:xfrm>
            <a:off x="1343025" y="76200"/>
            <a:ext cx="9610725" cy="6210300"/>
          </a:xfrm>
          <a:prstGeom prst="rect">
            <a:avLst/>
          </a:prstGeom>
        </p:spPr>
      </p:pic>
    </p:spTree>
    <p:extLst>
      <p:ext uri="{BB962C8B-B14F-4D97-AF65-F5344CB8AC3E}">
        <p14:creationId xmlns:p14="http://schemas.microsoft.com/office/powerpoint/2010/main" val="18015191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333" t="278" r="8767" b="8335"/>
          <a:stretch/>
        </p:blipFill>
        <p:spPr>
          <a:xfrm>
            <a:off x="1304926" y="19050"/>
            <a:ext cx="9505950" cy="6267450"/>
          </a:xfrm>
          <a:prstGeom prst="rect">
            <a:avLst/>
          </a:prstGeom>
        </p:spPr>
      </p:pic>
    </p:spTree>
    <p:extLst>
      <p:ext uri="{BB962C8B-B14F-4D97-AF65-F5344CB8AC3E}">
        <p14:creationId xmlns:p14="http://schemas.microsoft.com/office/powerpoint/2010/main" val="1952058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507" t="1111" r="8681" b="8195"/>
          <a:stretch/>
        </p:blipFill>
        <p:spPr>
          <a:xfrm>
            <a:off x="1066801" y="76200"/>
            <a:ext cx="10048874" cy="6219825"/>
          </a:xfrm>
          <a:prstGeom prst="rect">
            <a:avLst/>
          </a:prstGeom>
        </p:spPr>
      </p:pic>
    </p:spTree>
    <p:extLst>
      <p:ext uri="{BB962C8B-B14F-4D97-AF65-F5344CB8AC3E}">
        <p14:creationId xmlns:p14="http://schemas.microsoft.com/office/powerpoint/2010/main" val="7956000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5550" y="1"/>
            <a:ext cx="9696449" cy="489172"/>
          </a:xfrm>
        </p:spPr>
        <p:txBody>
          <a:bodyPr>
            <a:normAutofit/>
          </a:bodyPr>
          <a:lstStyle/>
          <a:p>
            <a:r>
              <a:rPr lang="es-MX" sz="2000" dirty="0" smtClean="0">
                <a:effectLst/>
                <a:latin typeface="Arial Narrow" panose="020B0606020202030204" pitchFamily="34" charset="0"/>
                <a:ea typeface="Calibri" panose="020F0502020204030204" pitchFamily="34" charset="0"/>
                <a:cs typeface="Times New Roman" panose="02020603050405020304" pitchFamily="18" charset="0"/>
              </a:rPr>
              <a:t>Actividades del proceso anual P3e y niveles  de integración de los proyectos</a:t>
            </a:r>
            <a:endParaRPr lang="es-MX" sz="2000" dirty="0"/>
          </a:p>
        </p:txBody>
      </p:sp>
      <p:graphicFrame>
        <p:nvGraphicFramePr>
          <p:cNvPr id="5" name="Tabla 4"/>
          <p:cNvGraphicFramePr>
            <a:graphicFrameLocks noGrp="1"/>
          </p:cNvGraphicFramePr>
          <p:nvPr>
            <p:extLst>
              <p:ext uri="{D42A27DB-BD31-4B8C-83A1-F6EECF244321}">
                <p14:modId xmlns:p14="http://schemas.microsoft.com/office/powerpoint/2010/main" val="1412335985"/>
              </p:ext>
            </p:extLst>
          </p:nvPr>
        </p:nvGraphicFramePr>
        <p:xfrm>
          <a:off x="85725" y="489173"/>
          <a:ext cx="5867400" cy="6277742"/>
        </p:xfrm>
        <a:graphic>
          <a:graphicData uri="http://schemas.openxmlformats.org/drawingml/2006/table">
            <a:tbl>
              <a:tblPr firstRow="1" firstCol="1" bandRow="1">
                <a:effectLst/>
              </a:tblPr>
              <a:tblGrid>
                <a:gridCol w="3048000"/>
                <a:gridCol w="1377142"/>
                <a:gridCol w="1442258"/>
              </a:tblGrid>
              <a:tr h="378123">
                <a:tc>
                  <a:txBody>
                    <a:bodyPr/>
                    <a:lstStyle/>
                    <a:p>
                      <a:pPr>
                        <a:lnSpc>
                          <a:spcPct val="107000"/>
                        </a:lnSpc>
                        <a:spcAft>
                          <a:spcPts val="0"/>
                        </a:spcAft>
                      </a:pPr>
                      <a:r>
                        <a:rPr lang="es-MX" sz="12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Actividades del proceso anual P3e</a:t>
                      </a:r>
                      <a:endParaRPr lang="es-MX"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a:lnSpc>
                          <a:spcPct val="107000"/>
                        </a:lnSpc>
                        <a:spcAft>
                          <a:spcPts val="0"/>
                        </a:spcAft>
                      </a:pPr>
                      <a:r>
                        <a:rPr lang="es-MX" sz="12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Dependencias responsable</a:t>
                      </a:r>
                      <a:endParaRPr lang="es-MX"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c>
                  <a:txBody>
                    <a:bodyPr/>
                    <a:lstStyle/>
                    <a:p>
                      <a:pPr>
                        <a:lnSpc>
                          <a:spcPct val="107000"/>
                        </a:lnSpc>
                        <a:spcAft>
                          <a:spcPts val="0"/>
                        </a:spcAft>
                      </a:pPr>
                      <a:r>
                        <a:rPr lang="es-MX" sz="12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Dependencias</a:t>
                      </a:r>
                      <a:endParaRPr lang="es-MX" sz="1200" dirty="0">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MX" sz="1200" dirty="0">
                          <a:solidFill>
                            <a:srgbClr val="FFFFFF"/>
                          </a:solidFill>
                          <a:effectLst/>
                          <a:latin typeface="Arial Narrow" panose="020B0606020202030204" pitchFamily="34" charset="0"/>
                          <a:ea typeface="Calibri" panose="020F0502020204030204" pitchFamily="34" charset="0"/>
                          <a:cs typeface="Times New Roman" panose="02020603050405020304" pitchFamily="18" charset="0"/>
                        </a:rPr>
                        <a:t>Participantes</a:t>
                      </a:r>
                      <a:endParaRPr lang="es-MX" sz="12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33C0B"/>
                    </a:solidFill>
                  </a:tcPr>
                </a:tc>
              </a:tr>
              <a:tr h="472592">
                <a:tc>
                  <a:txBody>
                    <a:bodyPr/>
                    <a:lstStyle/>
                    <a:p>
                      <a:pP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Notificación del techo presupuestal de las entidades de la Red a ejercer </a:t>
                      </a:r>
                    </a:p>
                    <a:p>
                      <a:pP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(incluyendo autogenerados)</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 </a:t>
                      </a:r>
                    </a:p>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Elaboración del  Cronograma  para la creación  y carga  de proyectos  en el sistema P3e</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COPLADI</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Presentación  del cronograma al Consejo de Rectores para su aprobación</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Taller conjunto Consejos Técnicos de Planeación y Finanzas (CTP y CF)</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COPLADI, DIRFIN</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Captura  de los proyectos P3e (Todas las Unidades responsables de gasto )</a:t>
                      </a:r>
                    </a:p>
                  </a:txBody>
                  <a:tcPr marL="45750" marR="457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988">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Nivel 1: Evaluación de entrada y aprobación de proyectos P3e 2019.</a:t>
                      </a:r>
                    </a:p>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Elaboración de actas de reunión y dictámenes de aprobación</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988">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Nivel 2: Evaluación de entrada, integración y aprobación de proyectos P3e 2019.</a:t>
                      </a:r>
                    </a:p>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Elaboración de actas de reunión y dictámenes de aprobación.</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988">
                <a:tc>
                  <a:txBody>
                    <a:bodyPr/>
                    <a:lstStyle/>
                    <a:p>
                      <a:pP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Nivel 3: Evaluación de entrada, integración y aprobación de proyectos P3e 2019.</a:t>
                      </a:r>
                    </a:p>
                    <a:p>
                      <a:pP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Elaboración de actas de reunión y dictámenes de aprobación</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cell3D prstMaterial="dkEdge">
                      <a:bevel prst="relaxedInset"/>
                      <a:lightRig rig="flood" dir="t"/>
                    </a:cell3D>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74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Notificar mediante oficio a la Vicerrectoría Ejecutiva la conclusión de la captura de proyectos </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Red Universitaria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Revisión y calificación cierre  y Migración de los proyectos de la Red universitaria </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Rectoría / 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Rectoría / 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494">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Autorización del PIE anual a los CU´S, Sistemas y AG</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Rectoría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2494">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Presentación de la propuesta de PIE  al Consejo  de Rectores </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 </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Presentación de la propuesta de PIE  a la Comisión de Hacienda  del CGU</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Secretaria General</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74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Elaboración del dictamen  de PIE anual</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Comisión de Hacienda</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Rectoría / Vicerrectoría Ejecutiva /Secretaria General </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061">
                <a:tc>
                  <a:txBody>
                    <a:bodyPr/>
                    <a:lstStyle/>
                    <a:p>
                      <a:pP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Aprobación  del PIE por parte del CGU</a:t>
                      </a:r>
                    </a:p>
                  </a:txBody>
                  <a:tcPr marL="45750" marR="4575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000">
                          <a:effectLst/>
                          <a:latin typeface="Arial Narrow" panose="020B0606020202030204" pitchFamily="34" charset="0"/>
                          <a:ea typeface="Calibri" panose="020F0502020204030204" pitchFamily="34" charset="0"/>
                          <a:cs typeface="Times New Roman" panose="02020603050405020304" pitchFamily="18" charset="0"/>
                        </a:rPr>
                        <a:t>CGU</a:t>
                      </a:r>
                    </a:p>
                  </a:txBody>
                  <a:tcPr marL="45750" marR="457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MX" sz="1000" dirty="0">
                          <a:effectLst/>
                          <a:latin typeface="Arial Narrow" panose="020B0606020202030204" pitchFamily="34" charset="0"/>
                          <a:ea typeface="Calibri" panose="020F0502020204030204" pitchFamily="34" charset="0"/>
                          <a:cs typeface="Times New Roman" panose="02020603050405020304" pitchFamily="18" charset="0"/>
                        </a:rPr>
                        <a:t>Rectoría / Vicerrectoría Ejecutiva</a:t>
                      </a:r>
                    </a:p>
                  </a:txBody>
                  <a:tcPr marL="45750" marR="4575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6" name="Imagen 5"/>
          <p:cNvPicPr>
            <a:picLocks noChangeAspect="1"/>
          </p:cNvPicPr>
          <p:nvPr/>
        </p:nvPicPr>
        <p:blipFill>
          <a:blip r:embed="rId2"/>
          <a:stretch>
            <a:fillRect/>
          </a:stretch>
        </p:blipFill>
        <p:spPr>
          <a:xfrm>
            <a:off x="6096000" y="489173"/>
            <a:ext cx="5983823" cy="5327269"/>
          </a:xfrm>
          <a:prstGeom prst="rect">
            <a:avLst/>
          </a:prstGeom>
          <a:ln>
            <a:solidFill>
              <a:schemeClr val="accent1"/>
            </a:solidFill>
          </a:ln>
        </p:spPr>
      </p:pic>
      <p:sp>
        <p:nvSpPr>
          <p:cNvPr id="7" name="Rectángulo 6"/>
          <p:cNvSpPr/>
          <p:nvPr/>
        </p:nvSpPr>
        <p:spPr>
          <a:xfrm>
            <a:off x="6095999" y="5856666"/>
            <a:ext cx="5981701" cy="919482"/>
          </a:xfrm>
          <a:prstGeom prst="rect">
            <a:avLst/>
          </a:prstGeom>
          <a:ln w="19050">
            <a:solidFill>
              <a:schemeClr val="accent1">
                <a:lumMod val="75000"/>
              </a:schemeClr>
            </a:solidFill>
          </a:ln>
        </p:spPr>
        <p:txBody>
          <a:bodyPr wrap="square">
            <a:spAutoFit/>
          </a:bodyPr>
          <a:lstStyle/>
          <a:p>
            <a:pPr>
              <a:lnSpc>
                <a:spcPct val="107000"/>
              </a:lnSpc>
              <a:spcAft>
                <a:spcPts val="800"/>
              </a:spcAft>
            </a:pPr>
            <a:r>
              <a:rPr lang="es-MX" sz="1100" dirty="0" smtClean="0">
                <a:effectLst/>
                <a:latin typeface="Arial Narrow" panose="020B0606020202030204" pitchFamily="34" charset="0"/>
                <a:ea typeface="Calibri" panose="020F0502020204030204" pitchFamily="34" charset="0"/>
                <a:cs typeface="Times New Roman" panose="02020603050405020304" pitchFamily="18" charset="0"/>
              </a:rPr>
              <a:t>Los niveles de integración tienen que ver  con la jerarquía organizacional de las dependencias universitaria  y con los derechos  que tienen los Usuarios.</a:t>
            </a:r>
            <a:endParaRPr lang="es-MX"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MX" sz="1100" dirty="0" smtClean="0">
                <a:effectLst/>
                <a:latin typeface="Arial Narrow" panose="020B0606020202030204" pitchFamily="34" charset="0"/>
                <a:ea typeface="Calibri" panose="020F0502020204030204" pitchFamily="34" charset="0"/>
                <a:cs typeface="Times New Roman" panose="02020603050405020304" pitchFamily="18" charset="0"/>
              </a:rPr>
              <a:t>Hay tres niveles o Roles (identificados  como N1; N2 y N3) y tres tipos de usuarios (Normal; Solo lectura y Coord. de Plan).</a:t>
            </a:r>
            <a:endParaRPr lang="es-MX"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3874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4300" y="2570473"/>
            <a:ext cx="12011025" cy="592342"/>
          </a:xfrm>
          <a:prstGeom prst="rect">
            <a:avLst/>
          </a:prstGeom>
        </p:spPr>
        <p:txBody>
          <a:bodyPr wrap="square">
            <a:spAutoFit/>
          </a:bodyPr>
          <a:lstStyle/>
          <a:p>
            <a:pPr lvl="0" algn="ctr">
              <a:lnSpc>
                <a:spcPct val="107000"/>
              </a:lnSpc>
              <a:spcAft>
                <a:spcPts val="800"/>
              </a:spcAft>
            </a:pPr>
            <a:r>
              <a:rPr lang="es-MX" sz="3200" b="1" dirty="0" smtClean="0">
                <a:effectLst/>
                <a:latin typeface="Arial Narrow" panose="020B0606020202030204" pitchFamily="34" charset="0"/>
                <a:ea typeface="Calibri" panose="020F0502020204030204" pitchFamily="34" charset="0"/>
                <a:cs typeface="Times New Roman" panose="02020603050405020304" pitchFamily="18" charset="0"/>
              </a:rPr>
              <a:t>Relación  entre los sistemas  P3e  y  AFIN</a:t>
            </a:r>
            <a:endParaRPr lang="es-MX"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9790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0" y="160648"/>
            <a:ext cx="12011025" cy="2891946"/>
          </a:xfrm>
          <a:prstGeom prst="rect">
            <a:avLst/>
          </a:prstGeom>
        </p:spPr>
        <p:txBody>
          <a:bodyPr wrap="square">
            <a:spAutoFit/>
          </a:bodyPr>
          <a:lstStyle/>
          <a:p>
            <a:pPr lvl="0">
              <a:lnSpc>
                <a:spcPct val="107000"/>
              </a:lnSpc>
              <a:spcAft>
                <a:spcPts val="800"/>
              </a:spcAft>
            </a:pPr>
            <a:r>
              <a:rPr lang="es-MX" dirty="0" smtClean="0">
                <a:effectLst/>
                <a:latin typeface="Arial Narrow" panose="020B0606020202030204" pitchFamily="34" charset="0"/>
                <a:ea typeface="Calibri" panose="020F0502020204030204" pitchFamily="34" charset="0"/>
                <a:cs typeface="Times New Roman" panose="02020603050405020304" pitchFamily="18" charset="0"/>
              </a:rPr>
              <a:t>La relación  que existe entre los  sistemas P3e   y AFIN, es una relación  de complementariedad  dada las finalidades y procesos cada uno de estos dos sistemas.</a:t>
            </a:r>
          </a:p>
          <a:p>
            <a:pPr lvl="0">
              <a:lnSpc>
                <a:spcPct val="107000"/>
              </a:lnSpc>
              <a:spcAft>
                <a:spcPts val="800"/>
              </a:spcAft>
            </a:pPr>
            <a:r>
              <a:rPr lang="es-MX" dirty="0" smtClean="0">
                <a:latin typeface="Arial Narrow" panose="020B0606020202030204" pitchFamily="34" charset="0"/>
                <a:ea typeface="Calibri" panose="020F0502020204030204" pitchFamily="34" charset="0"/>
                <a:cs typeface="Times New Roman" panose="02020603050405020304" pitchFamily="18" charset="0"/>
              </a:rPr>
              <a:t>P3e se </a:t>
            </a:r>
            <a:r>
              <a:rPr lang="es-MX"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encarga </a:t>
            </a:r>
            <a:r>
              <a:rPr lang="es-MX"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de interrelacionar las fases de planeación, programación, presupuestación y </a:t>
            </a:r>
            <a:r>
              <a:rPr lang="es-MX"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evaluación,  mediante la elaboración y carga de los proyectos  en este sistema automatizado  permite la esta interrelación. Por su parte AFIN  es el sistema  que una vez cargados los proyecto permite </a:t>
            </a:r>
            <a:r>
              <a:rPr lang="es-MX"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 ejercicio  y comprobación  de los recursos destinados  al ejercicio de los proyectos </a:t>
            </a:r>
            <a:r>
              <a:rPr lang="es-MX"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P3e.</a:t>
            </a:r>
          </a:p>
          <a:p>
            <a:pPr lvl="0">
              <a:lnSpc>
                <a:spcPct val="107000"/>
              </a:lnSpc>
              <a:spcAft>
                <a:spcPts val="800"/>
              </a:spcAft>
            </a:pPr>
            <a:r>
              <a:rPr lang="es-MX" dirty="0" smtClean="0">
                <a:solidFill>
                  <a:prstClr val="black"/>
                </a:solidFill>
                <a:effectLst/>
                <a:latin typeface="Arial Narrow" panose="020B0606020202030204" pitchFamily="34" charset="0"/>
                <a:ea typeface="Calibri" panose="020F0502020204030204" pitchFamily="34" charset="0"/>
                <a:cs typeface="Times New Roman" panose="02020603050405020304" pitchFamily="18" charset="0"/>
              </a:rPr>
              <a:t>Est</a:t>
            </a:r>
            <a:r>
              <a:rPr lang="es-MX"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a relación  se  produce al  Migrar los proyectos cargados en el sistema P3e al Sistema AFIN.</a:t>
            </a:r>
          </a:p>
          <a:p>
            <a:pPr lvl="0">
              <a:lnSpc>
                <a:spcPct val="107000"/>
              </a:lnSpc>
              <a:spcAft>
                <a:spcPts val="800"/>
              </a:spcAft>
            </a:pPr>
            <a:r>
              <a:rPr lang="es-MX" dirty="0" smtClean="0">
                <a:solidFill>
                  <a:prstClr val="black"/>
                </a:solidFill>
                <a:effectLst/>
                <a:latin typeface="Arial Narrow" panose="020B0606020202030204" pitchFamily="34" charset="0"/>
                <a:ea typeface="Calibri" panose="020F0502020204030204" pitchFamily="34" charset="0"/>
                <a:cs typeface="Times New Roman" panose="02020603050405020304" pitchFamily="18" charset="0"/>
              </a:rPr>
              <a:t>En el siguiente diagrama de flujo del sistema AFIN, pued</a:t>
            </a:r>
            <a:r>
              <a:rPr lang="es-MX" dirty="0" smtClean="0">
                <a:solidFill>
                  <a:prstClr val="black"/>
                </a:solidFill>
                <a:latin typeface="Arial Narrow" panose="020B0606020202030204" pitchFamily="34" charset="0"/>
                <a:ea typeface="Calibri" panose="020F0502020204030204" pitchFamily="34" charset="0"/>
                <a:cs typeface="Times New Roman" panose="02020603050405020304" pitchFamily="18" charset="0"/>
              </a:rPr>
              <a:t>e observarse lo anterior :</a:t>
            </a:r>
          </a:p>
          <a:p>
            <a:pPr lvl="0">
              <a:lnSpc>
                <a:spcPct val="107000"/>
              </a:lnSpc>
              <a:spcAft>
                <a:spcPts val="800"/>
              </a:spcAft>
            </a:pPr>
            <a:endParaRPr lang="es-MX"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p:cNvPicPr>
            <a:picLocks noChangeAspect="1"/>
          </p:cNvPicPr>
          <p:nvPr/>
        </p:nvPicPr>
        <p:blipFill>
          <a:blip r:embed="rId2"/>
          <a:stretch>
            <a:fillRect/>
          </a:stretch>
        </p:blipFill>
        <p:spPr>
          <a:xfrm>
            <a:off x="730492" y="2781300"/>
            <a:ext cx="9385058" cy="4076700"/>
          </a:xfrm>
          <a:prstGeom prst="rect">
            <a:avLst/>
          </a:prstGeom>
        </p:spPr>
      </p:pic>
    </p:spTree>
    <p:extLst>
      <p:ext uri="{BB962C8B-B14F-4D97-AF65-F5344CB8AC3E}">
        <p14:creationId xmlns:p14="http://schemas.microsoft.com/office/powerpoint/2010/main" val="625246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57199" y="1066949"/>
            <a:ext cx="11572875" cy="4891147"/>
          </a:xfrm>
          <a:prstGeom prst="rect">
            <a:avLst/>
          </a:prstGeom>
        </p:spPr>
        <p:txBody>
          <a:bodyPr wrap="square">
            <a:spAutoFit/>
          </a:bodyPr>
          <a:lstStyle/>
          <a:p>
            <a:pPr>
              <a:lnSpc>
                <a:spcPct val="107000"/>
              </a:lnSpc>
              <a:spcAft>
                <a:spcPts val="800"/>
              </a:spcAft>
            </a:pPr>
            <a:r>
              <a:rPr lang="es-MX" sz="20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Para la instrumentación del PDI se concibió el Sistema de Planeación, Programación, Presupuestación y Evaluación (P3E) que se articula como un proceso continuo, global, integral y en línea que incluye la planeación, la programación, la presupuestación y la evaluación como fases interrelacionadas al interior de las entidades que conforman la Red Universitaria. Este es un proceso continuo, permanente, objetivo, automatizado y en línea, con su propio sistema de indicadores de gestión y evaluación enfocado a resultados, y con criterios técnicos estables, explícitos y transparentes en la distribución del presupuesto. </a:t>
            </a:r>
          </a:p>
          <a:p>
            <a:pPr>
              <a:lnSpc>
                <a:spcPct val="107000"/>
              </a:lnSpc>
              <a:spcAft>
                <a:spcPts val="800"/>
              </a:spcAft>
            </a:pPr>
            <a:r>
              <a:rPr lang="es-MX" sz="20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 P3e es un sistema automatizado y en línea, que se encarga de interrelacionar las fases de planeación, programación, presupuestación y evaluación de la Universidad de Guadalajara.  La implementación del P3e fue aprobada por el consejo de rectores a finales del año 2001, sin embargo, no fue sino hasta 2003 que inicia su operación, una vez que se  integran las primeras propuestas de presupuesto a nivel de órganos de gobierno.</a:t>
            </a:r>
          </a:p>
          <a:p>
            <a:pPr>
              <a:lnSpc>
                <a:spcPct val="107000"/>
              </a:lnSpc>
              <a:spcAft>
                <a:spcPts val="800"/>
              </a:spcAft>
            </a:pPr>
            <a:r>
              <a:rPr lang="es-MX" sz="20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El P3e se corresponde con el modelo de planeación interactiva, consistiendo este en la integración de proyectos de las dependencias universitarias para conformar el presupuesto general de la Universidad. Su operatividad está formulada bajo las premisas de la planeación estratégica universitaria, plasmadas en el PDI y está sujeto a la evaluación de los resultados que dan certidumbre de su buena ejecución.</a:t>
            </a:r>
          </a:p>
        </p:txBody>
      </p:sp>
    </p:spTree>
    <p:extLst>
      <p:ext uri="{BB962C8B-B14F-4D97-AF65-F5344CB8AC3E}">
        <p14:creationId xmlns:p14="http://schemas.microsoft.com/office/powerpoint/2010/main" val="1750970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57175" y="2569210"/>
            <a:ext cx="11696699" cy="1200329"/>
          </a:xfrm>
          <a:prstGeom prst="rect">
            <a:avLst/>
          </a:prstGeom>
        </p:spPr>
        <p:txBody>
          <a:bodyPr wrap="square">
            <a:spAutoFit/>
          </a:bodyPr>
          <a:lstStyle/>
          <a:p>
            <a:pPr algn="ctr"/>
            <a:r>
              <a:rPr lang="es-MX" sz="3600" b="0" i="0" u="none" strike="noStrike" baseline="0" dirty="0" smtClean="0">
                <a:latin typeface="Arial Narrow" panose="020B0606020202030204" pitchFamily="34" charset="0"/>
              </a:rPr>
              <a:t>Modelo de Planeación, Programación,</a:t>
            </a:r>
          </a:p>
          <a:p>
            <a:pPr algn="ctr"/>
            <a:r>
              <a:rPr lang="es-MX" sz="3600" b="0" i="0" u="none" strike="noStrike" baseline="0" dirty="0" smtClean="0">
                <a:latin typeface="Arial Narrow" panose="020B0606020202030204" pitchFamily="34" charset="0"/>
              </a:rPr>
              <a:t>Presupuestación y Evaluación (P3e)</a:t>
            </a:r>
            <a:endParaRPr lang="es-MX" sz="3600" dirty="0">
              <a:latin typeface="Arial Narrow" panose="020B0606020202030204" pitchFamily="34" charset="0"/>
            </a:endParaRPr>
          </a:p>
        </p:txBody>
      </p:sp>
    </p:spTree>
    <p:extLst>
      <p:ext uri="{BB962C8B-B14F-4D97-AF65-F5344CB8AC3E}">
        <p14:creationId xmlns:p14="http://schemas.microsoft.com/office/powerpoint/2010/main" val="41899967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547360" y="453182"/>
            <a:ext cx="6096000" cy="830997"/>
          </a:xfrm>
          <a:prstGeom prst="rect">
            <a:avLst/>
          </a:prstGeom>
        </p:spPr>
        <p:txBody>
          <a:bodyPr>
            <a:spAutoFit/>
          </a:bodyPr>
          <a:lstStyle/>
          <a:p>
            <a:r>
              <a:rPr lang="es-MX" sz="2400" b="0" i="0" u="none" strike="noStrike" baseline="0" dirty="0" smtClean="0">
                <a:latin typeface="Arial" panose="020B0604020202020204" pitchFamily="34" charset="0"/>
              </a:rPr>
              <a:t>Modelo de Planeación, Programación,</a:t>
            </a:r>
          </a:p>
          <a:p>
            <a:r>
              <a:rPr lang="es-MX" sz="2400" b="0" i="0" u="none" strike="noStrike" baseline="0" dirty="0" smtClean="0">
                <a:latin typeface="Arial" panose="020B0604020202020204" pitchFamily="34" charset="0"/>
              </a:rPr>
              <a:t>Presupuestación y Evaluación</a:t>
            </a:r>
            <a:endParaRPr lang="es-MX" dirty="0"/>
          </a:p>
        </p:txBody>
      </p:sp>
      <p:sp>
        <p:nvSpPr>
          <p:cNvPr id="3" name="Rectángulo 2"/>
          <p:cNvSpPr/>
          <p:nvPr/>
        </p:nvSpPr>
        <p:spPr>
          <a:xfrm>
            <a:off x="2320711" y="1964174"/>
            <a:ext cx="3852337" cy="369332"/>
          </a:xfrm>
          <a:prstGeom prst="rect">
            <a:avLst/>
          </a:prstGeom>
        </p:spPr>
        <p:txBody>
          <a:bodyPr wrap="none">
            <a:spAutoFit/>
          </a:bodyPr>
          <a:lstStyle/>
          <a:p>
            <a:r>
              <a:rPr lang="es-MX" dirty="0">
                <a:latin typeface="Arial" panose="020B0604020202020204" pitchFamily="34" charset="0"/>
              </a:rPr>
              <a:t>Componentes básicos del modelo </a:t>
            </a:r>
            <a:r>
              <a:rPr lang="es-MX" sz="1000" b="0" i="0" u="none" strike="noStrike" baseline="0" dirty="0" smtClean="0">
                <a:latin typeface="Arial Narrow" panose="020B0606020202030204" pitchFamily="34" charset="0"/>
              </a:rPr>
              <a:t>(1)</a:t>
            </a:r>
            <a:endParaRPr lang="es-MX" dirty="0"/>
          </a:p>
        </p:txBody>
      </p:sp>
      <p:pic>
        <p:nvPicPr>
          <p:cNvPr id="5" name="Imagen 4"/>
          <p:cNvPicPr>
            <a:picLocks noChangeAspect="1"/>
          </p:cNvPicPr>
          <p:nvPr/>
        </p:nvPicPr>
        <p:blipFill rotWithShape="1">
          <a:blip r:embed="rId2"/>
          <a:srcRect l="9376" r="9007" b="10946"/>
          <a:stretch/>
        </p:blipFill>
        <p:spPr>
          <a:xfrm>
            <a:off x="1036319" y="290621"/>
            <a:ext cx="10174605" cy="6474483"/>
          </a:xfrm>
          <a:prstGeom prst="rect">
            <a:avLst/>
          </a:prstGeom>
          <a:ln>
            <a:solidFill>
              <a:schemeClr val="bg1"/>
            </a:solidFill>
          </a:ln>
        </p:spPr>
      </p:pic>
    </p:spTree>
    <p:extLst>
      <p:ext uri="{BB962C8B-B14F-4D97-AF65-F5344CB8AC3E}">
        <p14:creationId xmlns:p14="http://schemas.microsoft.com/office/powerpoint/2010/main" val="766957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334" t="-4721" r="8595" b="10833"/>
          <a:stretch/>
        </p:blipFill>
        <p:spPr>
          <a:xfrm>
            <a:off x="1390649" y="0"/>
            <a:ext cx="9667876" cy="6419850"/>
          </a:xfrm>
          <a:prstGeom prst="rect">
            <a:avLst/>
          </a:prstGeom>
          <a:ln>
            <a:solidFill>
              <a:schemeClr val="bg1"/>
            </a:solidFill>
          </a:ln>
        </p:spPr>
      </p:pic>
    </p:spTree>
    <p:extLst>
      <p:ext uri="{BB962C8B-B14F-4D97-AF65-F5344CB8AC3E}">
        <p14:creationId xmlns:p14="http://schemas.microsoft.com/office/powerpoint/2010/main" val="1402110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003137" y="197793"/>
            <a:ext cx="1710725" cy="461665"/>
          </a:xfrm>
          <a:prstGeom prst="rect">
            <a:avLst/>
          </a:prstGeom>
        </p:spPr>
        <p:txBody>
          <a:bodyPr wrap="none">
            <a:spAutoFit/>
          </a:bodyPr>
          <a:lstStyle/>
          <a:p>
            <a:r>
              <a:rPr lang="es-MX" sz="2400" b="0" i="0" u="none" strike="noStrike" baseline="0" dirty="0" smtClean="0">
                <a:latin typeface="Arial" panose="020B0604020202020204" pitchFamily="34" charset="0"/>
              </a:rPr>
              <a:t>Planeación</a:t>
            </a:r>
            <a:endParaRPr lang="es-MX" dirty="0"/>
          </a:p>
        </p:txBody>
      </p:sp>
      <p:sp>
        <p:nvSpPr>
          <p:cNvPr id="4" name="Rectángulo 3"/>
          <p:cNvSpPr/>
          <p:nvPr/>
        </p:nvSpPr>
        <p:spPr>
          <a:xfrm>
            <a:off x="314325" y="2613392"/>
            <a:ext cx="10934700" cy="1938992"/>
          </a:xfrm>
          <a:prstGeom prst="rect">
            <a:avLst/>
          </a:prstGeom>
        </p:spPr>
        <p:txBody>
          <a:bodyPr wrap="square">
            <a:spAutoFit/>
          </a:bodyPr>
          <a:lstStyle/>
          <a:p>
            <a:r>
              <a:rPr lang="es-MX" sz="2400" b="0" i="0" u="none" strike="noStrike" baseline="0" dirty="0" smtClean="0">
                <a:solidFill>
                  <a:srgbClr val="080808"/>
                </a:solidFill>
                <a:latin typeface="Arial" panose="020B0604020202020204" pitchFamily="34" charset="0"/>
              </a:rPr>
              <a:t>En nuestra Universidad, la planeación es un ejercicio continuo. </a:t>
            </a:r>
          </a:p>
          <a:p>
            <a:r>
              <a:rPr lang="es-MX" sz="2400" dirty="0">
                <a:solidFill>
                  <a:srgbClr val="080808"/>
                </a:solidFill>
                <a:latin typeface="Arial" panose="020B0604020202020204" pitchFamily="34" charset="0"/>
              </a:rPr>
              <a:t>A</a:t>
            </a:r>
            <a:r>
              <a:rPr lang="es-MX" sz="2400" b="0" i="0" u="none" strike="noStrike" baseline="0" dirty="0" smtClean="0">
                <a:solidFill>
                  <a:srgbClr val="080808"/>
                </a:solidFill>
                <a:latin typeface="Arial" panose="020B0604020202020204" pitchFamily="34" charset="0"/>
              </a:rPr>
              <a:t>nte una realidad cambiante, hemos encontrado en la planeación</a:t>
            </a:r>
            <a:r>
              <a:rPr lang="es-MX" sz="2400" b="0" i="0" u="none" strike="noStrike" dirty="0" smtClean="0">
                <a:solidFill>
                  <a:srgbClr val="080808"/>
                </a:solidFill>
                <a:latin typeface="Arial" panose="020B0604020202020204" pitchFamily="34" charset="0"/>
              </a:rPr>
              <a:t> </a:t>
            </a:r>
            <a:r>
              <a:rPr lang="es-MX" sz="2400" dirty="0" smtClean="0">
                <a:solidFill>
                  <a:srgbClr val="080808"/>
                </a:solidFill>
                <a:latin typeface="Arial" panose="020B0604020202020204" pitchFamily="34" charset="0"/>
              </a:rPr>
              <a:t>e</a:t>
            </a:r>
            <a:r>
              <a:rPr lang="es-MX" sz="2400" b="0" i="0" u="none" strike="noStrike" baseline="0" dirty="0" smtClean="0">
                <a:solidFill>
                  <a:srgbClr val="080808"/>
                </a:solidFill>
                <a:latin typeface="Arial" panose="020B0604020202020204" pitchFamily="34" charset="0"/>
              </a:rPr>
              <a:t>stratégica y en la reingeniería valiosas herramientas para orientar el trabajo de la institución, y por lo tanto influir en su entorno e</a:t>
            </a:r>
            <a:r>
              <a:rPr lang="es-MX" sz="2400" b="0" i="0" u="none" strike="noStrike" dirty="0" smtClean="0">
                <a:solidFill>
                  <a:srgbClr val="080808"/>
                </a:solidFill>
                <a:latin typeface="Arial" panose="020B0604020202020204" pitchFamily="34" charset="0"/>
              </a:rPr>
              <a:t> </a:t>
            </a:r>
            <a:r>
              <a:rPr lang="es-MX" sz="2400" b="0" i="0" u="none" strike="noStrike" baseline="0" dirty="0" smtClean="0">
                <a:solidFill>
                  <a:srgbClr val="080808"/>
                </a:solidFill>
                <a:latin typeface="Arial" panose="020B0604020202020204" pitchFamily="34" charset="0"/>
              </a:rPr>
              <a:t>interno para cumplir nuestra misión y lograr nuestra visión.</a:t>
            </a:r>
            <a:endParaRPr lang="es-MX" sz="2400" dirty="0"/>
          </a:p>
        </p:txBody>
      </p:sp>
    </p:spTree>
    <p:extLst>
      <p:ext uri="{BB962C8B-B14F-4D97-AF65-F5344CB8AC3E}">
        <p14:creationId xmlns:p14="http://schemas.microsoft.com/office/powerpoint/2010/main" val="3027519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506" t="555" r="8604" b="8334"/>
          <a:stretch/>
        </p:blipFill>
        <p:spPr>
          <a:xfrm>
            <a:off x="942976" y="304800"/>
            <a:ext cx="10229849" cy="6248400"/>
          </a:xfrm>
          <a:prstGeom prst="rect">
            <a:avLst/>
          </a:prstGeom>
          <a:ln>
            <a:solidFill>
              <a:schemeClr val="bg1"/>
            </a:solidFill>
          </a:ln>
        </p:spPr>
      </p:pic>
    </p:spTree>
    <p:extLst>
      <p:ext uri="{BB962C8B-B14F-4D97-AF65-F5344CB8AC3E}">
        <p14:creationId xmlns:p14="http://schemas.microsoft.com/office/powerpoint/2010/main" val="14336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507" t="554" r="8767" b="8334"/>
          <a:stretch/>
        </p:blipFill>
        <p:spPr>
          <a:xfrm>
            <a:off x="1028700" y="38100"/>
            <a:ext cx="10391775" cy="6248400"/>
          </a:xfrm>
          <a:prstGeom prst="rect">
            <a:avLst/>
          </a:prstGeom>
        </p:spPr>
      </p:pic>
    </p:spTree>
    <p:extLst>
      <p:ext uri="{BB962C8B-B14F-4D97-AF65-F5344CB8AC3E}">
        <p14:creationId xmlns:p14="http://schemas.microsoft.com/office/powerpoint/2010/main" val="2270912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a:srcRect l="8334" t="973" r="8941" b="8472"/>
          <a:stretch/>
        </p:blipFill>
        <p:spPr>
          <a:xfrm>
            <a:off x="1162050" y="66674"/>
            <a:ext cx="9810750" cy="6210301"/>
          </a:xfrm>
          <a:prstGeom prst="rect">
            <a:avLst/>
          </a:prstGeom>
        </p:spPr>
      </p:pic>
    </p:spTree>
    <p:extLst>
      <p:ext uri="{BB962C8B-B14F-4D97-AF65-F5344CB8AC3E}">
        <p14:creationId xmlns:p14="http://schemas.microsoft.com/office/powerpoint/2010/main" val="7773746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809</Words>
  <Application>Microsoft Office PowerPoint</Application>
  <PresentationFormat>Panorámica</PresentationFormat>
  <Paragraphs>74</Paragraphs>
  <Slides>15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Arial Narrow</vt:lpstr>
      <vt:lpstr>Calibri</vt:lpstr>
      <vt:lpstr>Calibri Light</vt:lpstr>
      <vt:lpstr>Times New Roman</vt:lpstr>
      <vt:lpstr>Tema de Office</vt:lpstr>
      <vt:lpstr>Lineamientos generales para la integración del P3e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Actividades del proceso anual P3e y niveles  de integración de los proyectos</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Lineamientos generales para la integración del P3e</dc:title>
  <dc:creator>gvazquez</dc:creator>
  <cp:lastModifiedBy>gvazquez</cp:lastModifiedBy>
  <cp:revision>9</cp:revision>
  <dcterms:created xsi:type="dcterms:W3CDTF">2018-11-07T17:59:51Z</dcterms:created>
  <dcterms:modified xsi:type="dcterms:W3CDTF">2018-11-07T18:59:02Z</dcterms:modified>
</cp:coreProperties>
</file>